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  <p:sldId id="269" r:id="rId11"/>
    <p:sldId id="26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98C"/>
    <a:srgbClr val="FF6DD2"/>
    <a:srgbClr val="A568D2"/>
    <a:srgbClr val="D6009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30977D-1058-4CCB-91A8-37BEF6A1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B003D61-E515-49E2-AE07-AB48F045F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8EEFC7E-298A-4703-A5B8-FD542DC52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9A0830-C292-42E2-8250-9A2B531A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C0864D-6F1F-48BE-A287-A6C0CF66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36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10DE69-D5D7-413B-9906-87A4B8A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A96433B-BE1F-4D0B-BA73-DA52457CD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9DD7A7-05FE-4366-9678-114E54571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395694-DF9A-4D50-BA5F-632B12180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A3F0D9-85CF-4108-9238-0C8C2C182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51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A5E342E-5D2F-4AED-8460-CA41FA868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DB66FA-613A-4DEA-9DCB-4341B9B6D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64BC2F-9A1F-4903-BA45-FE8F131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863E69-0F6E-4CA3-9E22-5A57E323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C5854B2-E6E2-49C4-AC96-7D9C6E3A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21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331EEF-A52E-496D-8D30-D685F134D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ADC13D-D253-492D-AB8C-08D88D0CA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0395DF7-3ABD-4AD6-99DA-F170B373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28768F-9E16-427F-9B4E-21E362FC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DF358B-FE79-47B4-9BB6-6F95D383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36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204D654-CC62-42C6-9CE2-7593D9A19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AC751F-B50A-4259-BAD5-F7E32BC79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4C953D7-6958-4791-AAB9-A1F680A35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E83FF33-CDF0-446B-8FF7-03A3E04F0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B5F5C0-DCA5-4F02-91E8-792EA1F2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08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8043916-E286-4902-BA3A-D80A609CA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DC1275-5CDF-44E1-956D-649C6FE23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2AD89E2-CDC7-43C8-9BC7-AE783DDE5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5E8BBDB-189B-4528-94C6-28D71AD0F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15A07CF-54DA-424D-BB0F-E3B38119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2BB76F9-1329-4AD2-AA56-88A51E8D4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13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E38A9B-EB7F-46C0-B272-723203A73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DF29A06-BED2-4188-84FD-E9D9A0030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A6DBD9A-20C2-4E96-9655-5F1C3F6E3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8951F4D-9C6C-413C-B927-30889E296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15939A7-4542-4A3C-82C5-72A1C280C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BA61569-1E54-43C7-8779-D3C3C0F9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6778B6F-7C94-4913-AAF6-EBE8137C8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CD3C620-9FD2-47C4-83A0-9B18F783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05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14117F-29DB-46A4-BB73-CBC875FE3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BEB1B05-6EBD-4ADA-96E4-8EEE5BF9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ADB72AD-6684-4609-BF53-38E7C37D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39F32E9-7C54-4DE0-A62C-FC17B72F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28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ECB21D5-D329-459D-A7EF-D58704C40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1DC8877-32FD-48E4-86DA-DBC9C67B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CA62CD2-98AC-47BC-A555-1504E5A5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0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FC7163-CE46-42D6-8821-69F8B509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7D0916-2F02-4460-89F1-6CCD2060A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FBA1911-C3C2-45A1-901A-535DA10A1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D4B4427-D4B4-4180-81A8-75CD315C2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C91906E-BD32-44DB-8909-2A46D0DB0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EF19F6-75FB-44CD-9217-58ADC09A4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89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B34F004-32E4-463C-9658-CB0E32C56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3F11B6-F463-4D07-B35F-5B9A0C985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6A7948B-77CF-4E8C-96EE-2E66C0ED9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42D95DB-DF07-4A73-9348-8261ABF9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CB5A94C-9943-450D-872C-4597C7C40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A8F3791-E234-44A5-8F84-7E865B69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82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B6B13D4-C8A4-4847-9614-C70D8CF9E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21C83EB-AD0F-4891-8CB8-BEDC4D772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CCFAD72-A430-45BC-8BCF-E5D0EFFC7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41DAE-8B7A-42F5-B516-CB00DCF88A42}" type="datetimeFigureOut">
              <a:rPr lang="tr-TR" smtClean="0"/>
              <a:t>1.03.2022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617AAE8-B688-4F36-9EE5-FCC82E8378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EA16EE-8DE7-4C3A-B354-9D9C00DA3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EDA1B-ECEA-47BE-926F-76118679FB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89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EF8944-7B74-4DE2-BE4F-B3F865569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742594">
            <a:off x="2249276" y="1163099"/>
            <a:ext cx="8690676" cy="144073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ÖFKE</a:t>
            </a:r>
            <a:r>
              <a:rPr lang="tr-TR" sz="9600" dirty="0"/>
              <a:t> </a:t>
            </a:r>
            <a:r>
              <a:rPr lang="tr-TR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YÖNETİMİ</a:t>
            </a:r>
            <a:endParaRPr lang="tr-TR" sz="96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B6D4B57-723F-46EC-ADBF-18CC2225F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0819">
            <a:off x="2285999" y="2579002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79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451DFB1A-BB19-41E8-B825-390ACDCB9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74" y="841651"/>
            <a:ext cx="7510670" cy="3670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5" name="Patlama: 8 Nokta 4">
            <a:extLst>
              <a:ext uri="{FF2B5EF4-FFF2-40B4-BE49-F238E27FC236}">
                <a16:creationId xmlns:a16="http://schemas.microsoft.com/office/drawing/2014/main" id="{8EC92488-276E-4D32-9E30-4C5C0FB0F3A2}"/>
              </a:ext>
            </a:extLst>
          </p:cNvPr>
          <p:cNvSpPr/>
          <p:nvPr/>
        </p:nvSpPr>
        <p:spPr>
          <a:xfrm>
            <a:off x="182218" y="1023730"/>
            <a:ext cx="4152897" cy="4631359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 dirty="0"/>
          </a:p>
          <a:p>
            <a:pPr algn="ctr"/>
            <a:endParaRPr lang="tr-TR" b="1" dirty="0"/>
          </a:p>
          <a:p>
            <a:pPr algn="ctr"/>
            <a:r>
              <a:rPr lang="tr-TR" b="1" dirty="0">
                <a:solidFill>
                  <a:schemeClr val="bg1"/>
                </a:solidFill>
              </a:rPr>
              <a:t>Öfke duygusuna evet, ancak bu</a:t>
            </a:r>
            <a:r>
              <a:rPr lang="tr-TR" dirty="0">
                <a:solidFill>
                  <a:schemeClr val="bg1"/>
                </a:solidFill>
              </a:rPr>
              <a:t/>
            </a:r>
            <a:br>
              <a:rPr lang="tr-TR" dirty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>duyguyla davranmaya hayır,</a:t>
            </a:r>
            <a:r>
              <a:rPr lang="tr-TR" dirty="0">
                <a:solidFill>
                  <a:schemeClr val="bg1"/>
                </a:solidFill>
              </a:rPr>
              <a:t/>
            </a:r>
            <a:br>
              <a:rPr lang="tr-TR" dirty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>bağırmayın, vurmayın.</a:t>
            </a: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Patlama: 8 Nokta 5">
            <a:extLst>
              <a:ext uri="{FF2B5EF4-FFF2-40B4-BE49-F238E27FC236}">
                <a16:creationId xmlns:a16="http://schemas.microsoft.com/office/drawing/2014/main" id="{48EEEFD9-9936-422E-A6F6-24CA01CF9BC8}"/>
              </a:ext>
            </a:extLst>
          </p:cNvPr>
          <p:cNvSpPr/>
          <p:nvPr/>
        </p:nvSpPr>
        <p:spPr>
          <a:xfrm>
            <a:off x="4335116" y="1023731"/>
            <a:ext cx="4076701" cy="4420912"/>
          </a:xfrm>
          <a:prstGeom prst="irregularSeal1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 dirty="0"/>
          </a:p>
          <a:p>
            <a:pPr algn="ctr"/>
            <a:r>
              <a:rPr lang="tr-TR" b="1" dirty="0"/>
              <a:t>Şiddete yönelik davranışları asla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kabul edilebilir çözümler olarak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değerlendirmeyin.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7" name="Patlama: 8 Nokta 6">
            <a:extLst>
              <a:ext uri="{FF2B5EF4-FFF2-40B4-BE49-F238E27FC236}">
                <a16:creationId xmlns:a16="http://schemas.microsoft.com/office/drawing/2014/main" id="{D9F4E7D3-A4C6-4CB9-9880-80AC0954E0BE}"/>
              </a:ext>
            </a:extLst>
          </p:cNvPr>
          <p:cNvSpPr/>
          <p:nvPr/>
        </p:nvSpPr>
        <p:spPr>
          <a:xfrm>
            <a:off x="8375374" y="924340"/>
            <a:ext cx="3965713" cy="4351338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 pitchFamily="34" charset="0"/>
              </a:rPr>
              <a:t>Kişisel saldırılara cevap</a:t>
            </a:r>
            <a: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tr-TR" b="1" dirty="0">
                <a:solidFill>
                  <a:schemeClr val="bg1"/>
                </a:solidFill>
                <a:latin typeface="Calibri" panose="020F0502020204030204" pitchFamily="34" charset="0"/>
              </a:rPr>
              <a:t>vermeyin kişiselleştirmekten</a:t>
            </a:r>
            <a: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tr-TR" b="1" dirty="0">
                <a:solidFill>
                  <a:schemeClr val="bg1"/>
                </a:solidFill>
                <a:latin typeface="Calibri" panose="020F0502020204030204" pitchFamily="34" charset="0"/>
              </a:rPr>
              <a:t>kaçının.</a:t>
            </a: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536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tlama: 8 Nokta 4">
            <a:extLst>
              <a:ext uri="{FF2B5EF4-FFF2-40B4-BE49-F238E27FC236}">
                <a16:creationId xmlns:a16="http://schemas.microsoft.com/office/drawing/2014/main" id="{1D6EC397-DBCC-4E8A-8E99-34F35DE1D427}"/>
              </a:ext>
            </a:extLst>
          </p:cNvPr>
          <p:cNvSpPr/>
          <p:nvPr/>
        </p:nvSpPr>
        <p:spPr>
          <a:xfrm>
            <a:off x="155711" y="983975"/>
            <a:ext cx="4237385" cy="4211014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Calibri" panose="020F0502020204030204" pitchFamily="34" charset="0"/>
              </a:rPr>
              <a:t>Öfke anında insanları, özellikle de</a:t>
            </a:r>
            <a:br>
              <a:rPr lang="tr-TR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tr-TR" b="1" dirty="0">
                <a:solidFill>
                  <a:schemeClr val="tx1"/>
                </a:solidFill>
                <a:latin typeface="Calibri" panose="020F0502020204030204" pitchFamily="34" charset="0"/>
              </a:rPr>
              <a:t>suçsuz insanları kırmamak için</a:t>
            </a:r>
            <a:br>
              <a:rPr lang="tr-TR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tr-TR" b="1" dirty="0">
                <a:solidFill>
                  <a:schemeClr val="tx1"/>
                </a:solidFill>
                <a:latin typeface="Calibri" panose="020F0502020204030204" pitchFamily="34" charset="0"/>
              </a:rPr>
              <a:t>ortamdan uzaklaşın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6" name="Patlama: 8 Nokta 5">
            <a:extLst>
              <a:ext uri="{FF2B5EF4-FFF2-40B4-BE49-F238E27FC236}">
                <a16:creationId xmlns:a16="http://schemas.microsoft.com/office/drawing/2014/main" id="{2F9747C7-8D77-4778-BA0A-A338013618AB}"/>
              </a:ext>
            </a:extLst>
          </p:cNvPr>
          <p:cNvSpPr/>
          <p:nvPr/>
        </p:nvSpPr>
        <p:spPr>
          <a:xfrm>
            <a:off x="4283765" y="983975"/>
            <a:ext cx="3935897" cy="394900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tr-TR" b="1" dirty="0">
                <a:solidFill>
                  <a:schemeClr val="tx1"/>
                </a:solidFill>
                <a:latin typeface="Calibri" panose="020F0502020204030204" pitchFamily="34" charset="0"/>
              </a:rPr>
              <a:t>Sorunla,</a:t>
            </a:r>
            <a:r>
              <a:rPr lang="tr-TR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tr-TR" b="1" dirty="0">
                <a:solidFill>
                  <a:schemeClr val="tx1"/>
                </a:solidFill>
                <a:latin typeface="Calibri" panose="020F0502020204030204" pitchFamily="34" charset="0"/>
              </a:rPr>
              <a:t>ancak kontrolünüzü yeniden</a:t>
            </a:r>
            <a:r>
              <a:rPr lang="tr-TR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tr-TR" b="1" dirty="0">
                <a:solidFill>
                  <a:schemeClr val="tx1"/>
                </a:solidFill>
                <a:latin typeface="Calibri" panose="020F0502020204030204" pitchFamily="34" charset="0"/>
              </a:rPr>
              <a:t>kazandığınızda uğraşın.</a:t>
            </a:r>
            <a:r>
              <a:rPr lang="tr-TR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7" name="Patlama: 8 Nokta 6">
            <a:extLst>
              <a:ext uri="{FF2B5EF4-FFF2-40B4-BE49-F238E27FC236}">
                <a16:creationId xmlns:a16="http://schemas.microsoft.com/office/drawing/2014/main" id="{5E9685EE-2273-4DBE-88D9-97FCCCCB1E99}"/>
              </a:ext>
            </a:extLst>
          </p:cNvPr>
          <p:cNvSpPr/>
          <p:nvPr/>
        </p:nvSpPr>
        <p:spPr>
          <a:xfrm>
            <a:off x="8140147" y="983975"/>
            <a:ext cx="3790121" cy="3949008"/>
          </a:xfrm>
          <a:prstGeom prst="irregularSeal1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endParaRPr lang="tr-T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 pitchFamily="34" charset="0"/>
              </a:rPr>
              <a:t>Bazen sizin de</a:t>
            </a:r>
            <a: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tr-TR" b="1" dirty="0">
                <a:solidFill>
                  <a:schemeClr val="bg1"/>
                </a:solidFill>
                <a:latin typeface="Calibri" panose="020F0502020204030204" pitchFamily="34" charset="0"/>
              </a:rPr>
              <a:t>hatalarınızın</a:t>
            </a:r>
            <a: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tr-TR" b="1" dirty="0">
                <a:solidFill>
                  <a:schemeClr val="bg1"/>
                </a:solidFill>
                <a:latin typeface="Calibri" panose="020F0502020204030204" pitchFamily="34" charset="0"/>
              </a:rPr>
              <a:t>olabileceğini</a:t>
            </a:r>
            <a: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tr-TR" b="1" dirty="0">
                <a:solidFill>
                  <a:schemeClr val="bg1"/>
                </a:solidFill>
                <a:latin typeface="Calibri" panose="020F0502020204030204" pitchFamily="34" charset="0"/>
              </a:rPr>
              <a:t>kabul edin.</a:t>
            </a:r>
            <a: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tr-TR" dirty="0">
              <a:solidFill>
                <a:schemeClr val="bg1"/>
              </a:solidFill>
            </a:endParaRPr>
          </a:p>
          <a:p>
            <a:pPr algn="ctr"/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BE2C21-40E3-4FAE-BFE0-A304C624B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464"/>
            <a:ext cx="10515600" cy="132556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r-T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ÖFKE NEDİR?</a:t>
            </a:r>
            <a:br>
              <a:rPr lang="tr-TR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tr-TR" sz="6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B53D247F-E07F-4328-9A61-AB9731F50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42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sz="4800" b="1" dirty="0"/>
              <a:t>Bireyin herhangi bir engellenme, adaletsizlik ya da kendi benliğine yönelik bir tehdit hissettiğinde yaşadığı yoğun duygusal tepkidir.</a:t>
            </a:r>
          </a:p>
          <a:p>
            <a:pPr marL="0" indent="0" algn="ctr">
              <a:buNone/>
            </a:pPr>
            <a:r>
              <a:rPr lang="tr-TR" sz="4800" b="1" dirty="0"/>
              <a:t>Yaşamda kalmak için kaçma davranışı yerine mücadele gerektiren durumlarda harekete geçirici güçtür.</a:t>
            </a: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9900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C243B5-6542-4673-8D5D-BD386EC3BDA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r-TR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ÖFKE</a:t>
            </a:r>
            <a:r>
              <a:rPr lang="tr-TR" sz="6000" b="1" dirty="0"/>
              <a:t> </a:t>
            </a:r>
            <a:r>
              <a:rPr lang="tr-TR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</a:t>
            </a:r>
            <a:r>
              <a:rPr lang="tr-TR" sz="6000" b="1" dirty="0"/>
              <a:t> </a:t>
            </a:r>
            <a:r>
              <a:rPr lang="tr-TR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DEĞİLDİR</a:t>
            </a:r>
            <a:endParaRPr lang="tr-TR" sz="6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3355AF-80D9-41CD-9796-98229D6E6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826"/>
            <a:ext cx="10909852" cy="474096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12800" b="1" dirty="0"/>
              <a:t>Öfke bir problem çözme aracı,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12800" b="1" dirty="0"/>
              <a:t>Öfke bir öç alma veya intikam yolu,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12800" b="1" dirty="0"/>
              <a:t>Öfke başkalarını suçlama biçimi,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12800" b="1" dirty="0"/>
              <a:t>Öfke şiddet göstermeye veya suç işlemek</a:t>
            </a:r>
            <a:br>
              <a:rPr lang="tr-TR" sz="12800" b="1" dirty="0"/>
            </a:br>
            <a:r>
              <a:rPr lang="tr-TR" sz="12800" b="1" dirty="0"/>
              <a:t>için gerekli bir neden,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12800" b="1" dirty="0"/>
              <a:t>Öfke başkalarını kontrol etme yolu,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12800" b="1" dirty="0"/>
              <a:t>Öfke bir haklı olma yolu</a:t>
            </a:r>
            <a:br>
              <a:rPr lang="tr-TR" sz="12800" b="1" dirty="0"/>
            </a:br>
            <a:endParaRPr lang="tr-TR" sz="15000" b="1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C7C17412-1C10-4671-B08C-836EBABC7B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39481">
            <a:off x="9478409" y="2224956"/>
            <a:ext cx="1901895" cy="3059317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F8A45F79-1F4A-46CB-A3F5-2E7B8E3AE438}"/>
              </a:ext>
            </a:extLst>
          </p:cNvPr>
          <p:cNvSpPr txBox="1"/>
          <p:nvPr/>
        </p:nvSpPr>
        <p:spPr>
          <a:xfrm>
            <a:off x="7737634" y="5571100"/>
            <a:ext cx="37733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dirty="0"/>
              <a:t>DEĞİLDİR</a:t>
            </a:r>
          </a:p>
        </p:txBody>
      </p:sp>
    </p:spTree>
    <p:extLst>
      <p:ext uri="{BB962C8B-B14F-4D97-AF65-F5344CB8AC3E}">
        <p14:creationId xmlns:p14="http://schemas.microsoft.com/office/powerpoint/2010/main" val="3520692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3601AF-1921-4E89-AD7B-842A905A2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02348" cy="1056171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r-TR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ÖFKENİN NEDENLERİ</a:t>
            </a:r>
          </a:p>
        </p:txBody>
      </p:sp>
      <p:pic>
        <p:nvPicPr>
          <p:cNvPr id="9" name="İçerik Yer Tutucusu 8">
            <a:extLst>
              <a:ext uri="{FF2B5EF4-FFF2-40B4-BE49-F238E27FC236}">
                <a16:creationId xmlns:a16="http://schemas.microsoft.com/office/drawing/2014/main" id="{4A381325-ADF4-4BFC-A10B-5AE262998A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62" y="1865380"/>
            <a:ext cx="9060075" cy="4783897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8EF64BAA-9E68-4686-A9BA-5DCCA735A907}"/>
              </a:ext>
            </a:extLst>
          </p:cNvPr>
          <p:cNvSpPr txBox="1"/>
          <p:nvPr/>
        </p:nvSpPr>
        <p:spPr>
          <a:xfrm>
            <a:off x="6095999" y="1938131"/>
            <a:ext cx="393258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4800" dirty="0"/>
              <a:t>ÖFKE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B29459AD-F188-493D-A824-9659B0DABD05}"/>
              </a:ext>
            </a:extLst>
          </p:cNvPr>
          <p:cNvSpPr txBox="1"/>
          <p:nvPr/>
        </p:nvSpPr>
        <p:spPr>
          <a:xfrm>
            <a:off x="6095999" y="2910873"/>
            <a:ext cx="4012097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b="1" dirty="0"/>
              <a:t>KORKU</a:t>
            </a:r>
          </a:p>
          <a:p>
            <a:pPr algn="ctr"/>
            <a:r>
              <a:rPr lang="tr-TR" sz="2000" b="1" dirty="0"/>
              <a:t>KISKANÇLIK</a:t>
            </a:r>
          </a:p>
          <a:p>
            <a:pPr algn="ctr"/>
            <a:r>
              <a:rPr lang="tr-TR" sz="2000" b="1" dirty="0"/>
              <a:t>UTANMA</a:t>
            </a:r>
          </a:p>
          <a:p>
            <a:pPr algn="ctr"/>
            <a:r>
              <a:rPr lang="tr-TR" sz="2000" b="1" dirty="0"/>
              <a:t>BAŞARISIZLIK HİSSİ</a:t>
            </a:r>
          </a:p>
          <a:p>
            <a:pPr algn="ctr"/>
            <a:r>
              <a:rPr lang="tr-TR" sz="2000" b="1" dirty="0"/>
              <a:t>BASTIRILMA</a:t>
            </a:r>
          </a:p>
          <a:p>
            <a:pPr algn="ctr"/>
            <a:r>
              <a:rPr lang="tr-TR" sz="2000" b="1" dirty="0"/>
              <a:t>İNCİNME</a:t>
            </a:r>
          </a:p>
          <a:p>
            <a:pPr algn="ctr"/>
            <a:r>
              <a:rPr lang="tr-TR" sz="2000" b="1" dirty="0"/>
              <a:t>TAKDİR EDİLMEME</a:t>
            </a:r>
          </a:p>
          <a:p>
            <a:pPr algn="ctr"/>
            <a:r>
              <a:rPr lang="tr-TR" sz="2000" b="1" dirty="0"/>
              <a:t>KIZGINLIK</a:t>
            </a:r>
          </a:p>
          <a:p>
            <a:pPr algn="ctr"/>
            <a:r>
              <a:rPr lang="tr-TR" sz="2000" b="1" dirty="0"/>
              <a:t>HAKSIZLIĞA UĞRAMA</a:t>
            </a:r>
          </a:p>
          <a:p>
            <a:pPr algn="ctr"/>
            <a:r>
              <a:rPr lang="tr-TR" sz="2000" b="1" dirty="0"/>
              <a:t>HAYAL KIRIKLIĞI</a:t>
            </a:r>
          </a:p>
          <a:p>
            <a:pPr algn="ctr"/>
            <a:r>
              <a:rPr lang="tr-TR" sz="2000" b="1" dirty="0"/>
              <a:t>STRES</a:t>
            </a:r>
          </a:p>
          <a:p>
            <a:pPr algn="ctr"/>
            <a:r>
              <a:rPr lang="tr-TR" sz="2000" b="1" dirty="0"/>
              <a:t>REDDEDİLME</a:t>
            </a:r>
          </a:p>
        </p:txBody>
      </p:sp>
    </p:spTree>
    <p:extLst>
      <p:ext uri="{BB962C8B-B14F-4D97-AF65-F5344CB8AC3E}">
        <p14:creationId xmlns:p14="http://schemas.microsoft.com/office/powerpoint/2010/main" val="26635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7643A73-EDD3-40E7-BBA6-3C616C599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44" y="376583"/>
            <a:ext cx="10515600" cy="1325563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r-TR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ÖFKENİN FONKSİYONLARI</a:t>
            </a: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A126A1BD-DFFC-4543-AF2E-1E5168A90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478" y="1960562"/>
            <a:ext cx="11208026" cy="463902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                 Olumlu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Bireyi canlandıran bir duygu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Haksız bir durumu ortadan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kaldırma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Sorunların çözümünde başlangıç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noktası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Bir şeylerin bizi rahatsız ettiğini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ifade etmek için kullanılan bir mesaj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Kişinin kendini koruması…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7" name="İçerik Yer Tutucusu 3">
            <a:extLst>
              <a:ext uri="{FF2B5EF4-FFF2-40B4-BE49-F238E27FC236}">
                <a16:creationId xmlns:a16="http://schemas.microsoft.com/office/drawing/2014/main" id="{0BE9A14B-596F-4F72-ABF7-D9B8228EC062}"/>
              </a:ext>
            </a:extLst>
          </p:cNvPr>
          <p:cNvSpPr txBox="1">
            <a:spLocks/>
          </p:cNvSpPr>
          <p:nvPr/>
        </p:nvSpPr>
        <p:spPr>
          <a:xfrm>
            <a:off x="6490252" y="1960561"/>
            <a:ext cx="5181600" cy="489743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                </a:t>
            </a:r>
            <a:r>
              <a:rPr lang="tr-TR" sz="3200" b="1" dirty="0"/>
              <a:t>Olumsuz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b="1" dirty="0"/>
              <a:t>Kişiyi güçsüzleştirme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b="1" dirty="0"/>
              <a:t>Bir hedefi başarmaya yönelik engel oluşturma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b="1" dirty="0"/>
              <a:t>Kişilerarası ilişkilere zarar verme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b="1" dirty="0"/>
              <a:t>Fiziksel ve ruhsal sorunlar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b="1" dirty="0"/>
              <a:t>Yeti ve performans düşüklüğü</a:t>
            </a:r>
            <a:r>
              <a:rPr lang="tr-TR" sz="3200" dirty="0"/>
              <a:t/>
            </a:r>
            <a:br>
              <a:rPr lang="tr-TR" sz="3200" dirty="0"/>
            </a:br>
            <a:r>
              <a:rPr lang="tr-TR" sz="3200" b="1" dirty="0"/>
              <a:t>İlişkilerin zorlaşması…</a:t>
            </a: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16933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3A824A7-5C23-44EE-836B-1A37E2E3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6171"/>
          </a:xfrm>
          <a:solidFill>
            <a:srgbClr val="F5898C"/>
          </a:solidFill>
        </p:spPr>
        <p:txBody>
          <a:bodyPr>
            <a:normAutofit/>
          </a:bodyPr>
          <a:lstStyle/>
          <a:p>
            <a:pPr algn="ctr"/>
            <a:r>
              <a:rPr lang="tr-T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ÖFKE</a:t>
            </a:r>
            <a:r>
              <a:rPr lang="tr-TR" sz="5400" b="1" dirty="0"/>
              <a:t> </a:t>
            </a:r>
            <a:r>
              <a:rPr lang="tr-T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YÖNETİMİ</a:t>
            </a:r>
            <a:r>
              <a:rPr lang="tr-TR" sz="5400" b="1" dirty="0"/>
              <a:t> </a:t>
            </a:r>
            <a:r>
              <a:rPr lang="tr-T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NEDİR?</a:t>
            </a:r>
            <a:endParaRPr lang="tr-TR" sz="54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0BF499-3787-4F3B-B3E8-BFC830C46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3" y="1858618"/>
            <a:ext cx="5963478" cy="474096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4000" b="1" dirty="0"/>
              <a:t>Öfke yönetimi, kızgınlığın ve öfkenin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b="1" dirty="0"/>
              <a:t>yol açtığı duygusal ve bedensel tepkileri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b="1" dirty="0"/>
              <a:t>azaltabilmek ve öfkeyi sağlıklı bir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b="1" dirty="0"/>
              <a:t>biçimde denetim altına almak ve ifade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b="1" dirty="0"/>
              <a:t>etmektir.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8A27E52-47F6-4CC0-9872-637B62F1E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730" y="1749288"/>
            <a:ext cx="5599043" cy="497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86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C1D8CD-728B-401A-B60D-DD1ABD896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6232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r-TR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ÖFKE YÖNETİMİ İÇİN;</a:t>
            </a:r>
            <a:endParaRPr lang="tr-TR" sz="6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E44A9F-7202-4C7B-8ED5-D3B5AA553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5" y="1825625"/>
            <a:ext cx="118043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8468843D-7656-4237-9991-EEC90A70F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541" y="2723542"/>
            <a:ext cx="5167934" cy="2780557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AAA4518C-2AA1-4233-9878-688CCD1BD947}"/>
              </a:ext>
            </a:extLst>
          </p:cNvPr>
          <p:cNvSpPr txBox="1"/>
          <p:nvPr/>
        </p:nvSpPr>
        <p:spPr>
          <a:xfrm>
            <a:off x="3621604" y="1825625"/>
            <a:ext cx="4948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/>
              <a:t>1. ÖFKEYİ KABUL ETMEK 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C03B131F-053E-4B2E-8409-9FD1B0CFFA5E}"/>
              </a:ext>
            </a:extLst>
          </p:cNvPr>
          <p:cNvSpPr txBox="1"/>
          <p:nvPr/>
        </p:nvSpPr>
        <p:spPr>
          <a:xfrm>
            <a:off x="8855829" y="3354993"/>
            <a:ext cx="32968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/>
              <a:t>2. ÖFKENİN KAYNAĞINI BULMAK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D9F3ED42-CD3F-46BC-ABAE-64D8C35079B3}"/>
              </a:ext>
            </a:extLst>
          </p:cNvPr>
          <p:cNvSpPr txBox="1"/>
          <p:nvPr/>
        </p:nvSpPr>
        <p:spPr>
          <a:xfrm>
            <a:off x="3140766" y="5558613"/>
            <a:ext cx="63411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/>
              <a:t>3. NEDEN ÖFKELİ OLDUĞUNU ANLAMAK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3567354-ECF5-45A2-900A-A0E061842194}"/>
              </a:ext>
            </a:extLst>
          </p:cNvPr>
          <p:cNvSpPr txBox="1"/>
          <p:nvPr/>
        </p:nvSpPr>
        <p:spPr>
          <a:xfrm>
            <a:off x="109332" y="3140638"/>
            <a:ext cx="335324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/>
              <a:t>4. ÖFKEYLE GERÇEKÇİ BİÇİMDE MÜDAHALE ETMEYE KARARLI OLMAK</a:t>
            </a:r>
          </a:p>
        </p:txBody>
      </p:sp>
    </p:spTree>
    <p:extLst>
      <p:ext uri="{BB962C8B-B14F-4D97-AF65-F5344CB8AC3E}">
        <p14:creationId xmlns:p14="http://schemas.microsoft.com/office/powerpoint/2010/main" val="370840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2C266B1-3813-48E0-80D7-9711645C30E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r-TR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ÖFKE YÖNETİM STRATEJİLERİ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83BD58-6FDB-4A36-83C0-DA90E1D9F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14" y="2044286"/>
            <a:ext cx="7053470" cy="4371216"/>
          </a:xfrm>
        </p:spPr>
        <p:txBody>
          <a:bodyPr>
            <a:noAutofit/>
          </a:bodyPr>
          <a:lstStyle/>
          <a:p>
            <a:pPr>
              <a:buFont typeface="Calibri" panose="020F0502020204030204" pitchFamily="34" charset="0"/>
              <a:buChar char="⃝"/>
            </a:pPr>
            <a:r>
              <a:rPr lang="tr-TR" sz="3600" b="1" dirty="0"/>
              <a:t>Gevşeme</a:t>
            </a:r>
          </a:p>
          <a:p>
            <a:pPr>
              <a:buFont typeface="Calibri" panose="020F0502020204030204" pitchFamily="34" charset="0"/>
              <a:buChar char="⃝"/>
            </a:pPr>
            <a:r>
              <a:rPr lang="tr-TR" sz="3600" b="1" dirty="0"/>
              <a:t>Bilişsel yeniden yapılandırma</a:t>
            </a:r>
          </a:p>
          <a:p>
            <a:pPr>
              <a:buFont typeface="Calibri" panose="020F0502020204030204" pitchFamily="34" charset="0"/>
              <a:buChar char="⃝"/>
            </a:pPr>
            <a:r>
              <a:rPr lang="tr-TR" sz="3600" b="1" dirty="0"/>
              <a:t>Problemi çözme</a:t>
            </a:r>
          </a:p>
          <a:p>
            <a:pPr>
              <a:buFont typeface="Calibri" panose="020F0502020204030204" pitchFamily="34" charset="0"/>
              <a:buChar char="⃝"/>
            </a:pPr>
            <a:r>
              <a:rPr lang="tr-TR" sz="3600" b="1" dirty="0"/>
              <a:t>Daha iyi iletişim</a:t>
            </a:r>
          </a:p>
          <a:p>
            <a:pPr>
              <a:buFont typeface="Calibri" panose="020F0502020204030204" pitchFamily="34" charset="0"/>
              <a:buChar char="⃝"/>
            </a:pPr>
            <a:r>
              <a:rPr lang="tr-TR" sz="3600" b="1" dirty="0"/>
              <a:t>Mizah kullanılması</a:t>
            </a:r>
          </a:p>
          <a:p>
            <a:pPr>
              <a:buFont typeface="Calibri" panose="020F0502020204030204" pitchFamily="34" charset="0"/>
              <a:buChar char="⃝"/>
            </a:pPr>
            <a:r>
              <a:rPr lang="tr-TR" sz="3600" b="1" dirty="0"/>
              <a:t>Çevreyi değiştirmek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0AD4A48-E9DD-42B1-8F2B-1C8112524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43" y="2064164"/>
            <a:ext cx="5751443" cy="393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9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DE5F3C6-B311-4D5D-A40C-1EAD7C519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266"/>
          </a:xfrm>
          <a:solidFill>
            <a:srgbClr val="A568D2"/>
          </a:solidFill>
        </p:spPr>
        <p:txBody>
          <a:bodyPr>
            <a:normAutofit/>
          </a:bodyPr>
          <a:lstStyle/>
          <a:p>
            <a:pPr algn="ctr"/>
            <a:r>
              <a:rPr lang="tr-T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ÖFKE DURUMUNDA NE YAPILABİLİR? </a:t>
            </a:r>
          </a:p>
        </p:txBody>
      </p:sp>
      <p:sp>
        <p:nvSpPr>
          <p:cNvPr id="5" name="Patlama: 14 Nokta 4">
            <a:extLst>
              <a:ext uri="{FF2B5EF4-FFF2-40B4-BE49-F238E27FC236}">
                <a16:creationId xmlns:a16="http://schemas.microsoft.com/office/drawing/2014/main" id="{DCA2B0F2-1761-4C13-AA96-8366C895FD42}"/>
              </a:ext>
            </a:extLst>
          </p:cNvPr>
          <p:cNvSpPr/>
          <p:nvPr/>
        </p:nvSpPr>
        <p:spPr>
          <a:xfrm>
            <a:off x="407505" y="1946757"/>
            <a:ext cx="4015408" cy="3827877"/>
          </a:xfrm>
          <a:prstGeom prst="irregularSeal2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 dirty="0"/>
          </a:p>
          <a:p>
            <a:pPr algn="ctr"/>
            <a:r>
              <a:rPr lang="tr-TR" sz="2000" b="1" dirty="0"/>
              <a:t>Kendi öfkenizi tetikleyen durumları</a:t>
            </a:r>
            <a:r>
              <a:rPr lang="tr-TR" sz="2000" dirty="0"/>
              <a:t/>
            </a:r>
            <a:br>
              <a:rPr lang="tr-TR" sz="2000" dirty="0"/>
            </a:br>
            <a:r>
              <a:rPr lang="tr-TR" sz="2000" b="1" dirty="0"/>
              <a:t>ve öfkenizin biçimini tanımlayın.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7" name="Patlama: 14 Nokta 6">
            <a:extLst>
              <a:ext uri="{FF2B5EF4-FFF2-40B4-BE49-F238E27FC236}">
                <a16:creationId xmlns:a16="http://schemas.microsoft.com/office/drawing/2014/main" id="{EB7CF7AE-DEE0-4151-9F83-430643271412}"/>
              </a:ext>
            </a:extLst>
          </p:cNvPr>
          <p:cNvSpPr/>
          <p:nvPr/>
        </p:nvSpPr>
        <p:spPr>
          <a:xfrm>
            <a:off x="4422913" y="1946758"/>
            <a:ext cx="4174435" cy="3827876"/>
          </a:xfrm>
          <a:prstGeom prst="irregularSeal2">
            <a:avLst/>
          </a:prstGeom>
          <a:solidFill>
            <a:srgbClr val="F589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 dirty="0"/>
          </a:p>
          <a:p>
            <a:pPr algn="ctr"/>
            <a:endParaRPr lang="tr-TR" b="1" dirty="0"/>
          </a:p>
          <a:p>
            <a:pPr algn="ctr"/>
            <a:r>
              <a:rPr lang="tr-TR" sz="2000" b="1" dirty="0"/>
              <a:t>Derin nefes alın, nabız atışlarınızı ve</a:t>
            </a:r>
            <a:r>
              <a:rPr lang="tr-TR" sz="2000" dirty="0"/>
              <a:t/>
            </a:r>
            <a:br>
              <a:rPr lang="tr-TR" sz="2000" dirty="0"/>
            </a:br>
            <a:r>
              <a:rPr lang="tr-TR" sz="2000" b="1" dirty="0"/>
              <a:t>nefesinizi kontrol altına alın.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b="1" dirty="0"/>
          </a:p>
        </p:txBody>
      </p:sp>
      <p:sp>
        <p:nvSpPr>
          <p:cNvPr id="9" name="Patlama: 8 Nokta 8">
            <a:extLst>
              <a:ext uri="{FF2B5EF4-FFF2-40B4-BE49-F238E27FC236}">
                <a16:creationId xmlns:a16="http://schemas.microsoft.com/office/drawing/2014/main" id="{11E6CFF4-626C-488E-BADF-DDDE0E61F86A}"/>
              </a:ext>
            </a:extLst>
          </p:cNvPr>
          <p:cNvSpPr/>
          <p:nvPr/>
        </p:nvSpPr>
        <p:spPr>
          <a:xfrm>
            <a:off x="8597348" y="2158290"/>
            <a:ext cx="3495260" cy="3404809"/>
          </a:xfrm>
          <a:prstGeom prst="irregularSeal1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 dirty="0"/>
          </a:p>
          <a:p>
            <a:pPr algn="ctr"/>
            <a:r>
              <a:rPr lang="tr-TR" sz="2000" b="1" dirty="0"/>
              <a:t>Kendinizi, kontrol etme konusunda</a:t>
            </a:r>
            <a:r>
              <a:rPr lang="tr-TR" sz="2000" dirty="0"/>
              <a:t/>
            </a:r>
            <a:br>
              <a:rPr lang="tr-TR" sz="2000" dirty="0"/>
            </a:br>
            <a:r>
              <a:rPr lang="tr-TR" sz="2000" b="1" dirty="0"/>
              <a:t>kararlı olun.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2676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216</Words>
  <Application>Microsoft Office PowerPoint</Application>
  <PresentationFormat>Geniş ekran</PresentationFormat>
  <Paragraphs>75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Teması</vt:lpstr>
      <vt:lpstr>ÖFKE YÖNETİMİ</vt:lpstr>
      <vt:lpstr> ÖFKE NEDİR? </vt:lpstr>
      <vt:lpstr>ÖFKE NE DEĞİLDİR</vt:lpstr>
      <vt:lpstr>ÖFKENİN NEDENLERİ</vt:lpstr>
      <vt:lpstr>ÖFKENİN FONKSİYONLARI</vt:lpstr>
      <vt:lpstr>ÖFKE YÖNETİMİ NEDİR?</vt:lpstr>
      <vt:lpstr>ÖFKE YÖNETİMİ İÇİN;</vt:lpstr>
      <vt:lpstr>ÖFKE YÖNETİM STRATEJİLERİ</vt:lpstr>
      <vt:lpstr>ÖFKE DURUMUNDA NE YAPILABİLİR?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ÖFKE YÖNETİMİ</dc:title>
  <dc:creator>SonyPC</dc:creator>
  <cp:lastModifiedBy>Casper</cp:lastModifiedBy>
  <cp:revision>25</cp:revision>
  <dcterms:created xsi:type="dcterms:W3CDTF">2019-03-10T07:46:34Z</dcterms:created>
  <dcterms:modified xsi:type="dcterms:W3CDTF">2022-03-01T17:04:38Z</dcterms:modified>
</cp:coreProperties>
</file>